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sldIdLst>
    <p:sldId id="256" r:id="rId2"/>
    <p:sldId id="259" r:id="rId3"/>
    <p:sldId id="268" r:id="rId4"/>
    <p:sldId id="270" r:id="rId5"/>
    <p:sldId id="269" r:id="rId6"/>
    <p:sldId id="260" r:id="rId7"/>
    <p:sldId id="261" r:id="rId8"/>
    <p:sldId id="262" r:id="rId9"/>
    <p:sldId id="267" r:id="rId10"/>
    <p:sldId id="263" r:id="rId11"/>
    <p:sldId id="274" r:id="rId12"/>
    <p:sldId id="264" r:id="rId13"/>
    <p:sldId id="271" r:id="rId14"/>
    <p:sldId id="266" r:id="rId15"/>
    <p:sldId id="273" r:id="rId16"/>
    <p:sldId id="272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CCFF"/>
    <a:srgbClr val="0099FF"/>
    <a:srgbClr val="003366"/>
    <a:srgbClr val="6699FF"/>
    <a:srgbClr val="ABD9E7"/>
    <a:srgbClr val="FCFEFE"/>
    <a:srgbClr val="F1F9F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EF80D7-E2F7-4D32-B822-E3D35E844906}" type="datetimeFigureOut">
              <a:rPr lang="ru-RU"/>
              <a:pPr>
                <a:defRPr/>
              </a:pPr>
              <a:t>02.05.2016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D644A5-14D4-4E51-A0EE-9BDEAE3756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9A8950-99E8-4248-8360-637C19EFCD27}" type="datetimeFigureOut">
              <a:rPr lang="ru-RU"/>
              <a:pPr>
                <a:defRPr/>
              </a:pPr>
              <a:t>02.05.2016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E43EDA-62B2-4675-912D-27D875D4FE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84881E-5B56-4BB8-8240-BAB6877F434D}" type="datetimeFigureOut">
              <a:rPr lang="ru-RU"/>
              <a:pPr>
                <a:defRPr/>
              </a:pPr>
              <a:t>02.05.2016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4D248E-E0D4-4C78-AF1D-7900FCEC6F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BAAFCE-F2A6-4C1B-9B7A-894E021F673A}" type="datetimeFigureOut">
              <a:rPr lang="ru-RU"/>
              <a:pPr>
                <a:defRPr/>
              </a:pPr>
              <a:t>02.05.2016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4C5B69-27D0-437E-A51A-07E3920EDB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88B099-1991-4D73-AC31-F8482DE9B064}" type="datetimeFigureOut">
              <a:rPr lang="ru-RU"/>
              <a:pPr>
                <a:defRPr/>
              </a:pPr>
              <a:t>02.05.2016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CAC494-0D50-47C9-AAD1-B3D341DD5D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155AC-F6C7-4757-99FD-98766F249A63}" type="datetimeFigureOut">
              <a:rPr lang="ru-RU"/>
              <a:pPr>
                <a:defRPr/>
              </a:pPr>
              <a:t>02.05.2016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E8E81-DC5A-4596-8A6D-8B31299575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802FBC-E591-4ED5-AC18-C75E7A10EB90}" type="datetimeFigureOut">
              <a:rPr lang="ru-RU"/>
              <a:pPr>
                <a:defRPr/>
              </a:pPr>
              <a:t>02.05.2016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90CAE6-5E27-47F5-8F3B-A91FB45838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A16031-8D93-4D71-A2C4-C4854A1AD333}" type="datetimeFigureOut">
              <a:rPr lang="ru-RU"/>
              <a:pPr>
                <a:defRPr/>
              </a:pPr>
              <a:t>02.05.2016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9E37E7-DC92-4EC2-BF49-1BDB767DD1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BFA3BA-F3EB-4B30-924B-BAF3C73EE723}" type="datetimeFigureOut">
              <a:rPr lang="ru-RU"/>
              <a:pPr>
                <a:defRPr/>
              </a:pPr>
              <a:t>02.05.2016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A1B901-E154-463A-B7C7-A825C3DAEB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AD5378-E057-4ED9-A857-4EE05AF76D91}" type="datetimeFigureOut">
              <a:rPr lang="ru-RU"/>
              <a:pPr>
                <a:defRPr/>
              </a:pPr>
              <a:t>02.05.2016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FB0F79-422B-49FB-BAE9-AA9E695D58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B8936B-CEA5-41D5-9C60-4C612EF1C4C2}" type="datetimeFigureOut">
              <a:rPr lang="ru-RU"/>
              <a:pPr>
                <a:defRPr/>
              </a:pPr>
              <a:t>02.05.2016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147FA-CEAB-459F-B1D6-CA7EE2DA6C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fld id="{D3095FD4-F31A-4405-AAD7-05C1D4243CF7}" type="datetimeFigureOut">
              <a:rPr lang="ru-RU"/>
              <a:pPr>
                <a:defRPr/>
              </a:pPr>
              <a:t>02.05.2016</a:t>
            </a:fld>
            <a:endParaRPr lang="ru-RU"/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2B2D6B24-A6CB-4C98-96FA-13D600AF7F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1000125" y="1214438"/>
            <a:ext cx="698500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  <a:defRPr/>
            </a:pPr>
            <a:endParaRPr lang="ru-RU" sz="2400" b="1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428625" y="500063"/>
            <a:ext cx="8429625" cy="1428750"/>
          </a:xfrm>
          <a:prstGeom prst="horizontalScroll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sz="4800" b="1" i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Цветочная фирма «</a:t>
            </a:r>
            <a:r>
              <a:rPr lang="en-US" sz="4800" b="1" i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LOTUS</a:t>
            </a:r>
            <a:r>
              <a:rPr lang="ru-RU" sz="4800" b="1" i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» </a:t>
            </a:r>
          </a:p>
        </p:txBody>
      </p:sp>
      <p:sp>
        <p:nvSpPr>
          <p:cNvPr id="2052" name="TextBox 4"/>
          <p:cNvSpPr txBox="1">
            <a:spLocks noChangeArrowheads="1"/>
          </p:cNvSpPr>
          <p:nvPr/>
        </p:nvSpPr>
        <p:spPr bwMode="auto">
          <a:xfrm>
            <a:off x="4805363" y="5500688"/>
            <a:ext cx="433863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 </a:t>
            </a:r>
            <a:r>
              <a:rPr lang="ru-RU" i="1" u="sng">
                <a:solidFill>
                  <a:srgbClr val="0070C0"/>
                </a:solidFill>
              </a:rPr>
              <a:t>Выполнили ученицы 11 «А» класса:</a:t>
            </a:r>
            <a:br>
              <a:rPr lang="ru-RU" i="1" u="sng">
                <a:solidFill>
                  <a:srgbClr val="0070C0"/>
                </a:solidFill>
              </a:rPr>
            </a:br>
            <a:r>
              <a:rPr lang="ru-RU" i="1" u="sng">
                <a:solidFill>
                  <a:srgbClr val="0070C0"/>
                </a:solidFill>
              </a:rPr>
              <a:t> Мелешкина Ирина, Асхадеева Яна,  </a:t>
            </a:r>
          </a:p>
          <a:p>
            <a:r>
              <a:rPr lang="ru-RU" i="1" u="sng">
                <a:solidFill>
                  <a:srgbClr val="0070C0"/>
                </a:solidFill>
              </a:rPr>
              <a:t> Березанская Наталья, Ткачук София.</a:t>
            </a:r>
          </a:p>
        </p:txBody>
      </p:sp>
      <p:pic>
        <p:nvPicPr>
          <p:cNvPr id="6" name="Рисунок 5" descr="6GAXpWpAZj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1680" y="2078249"/>
            <a:ext cx="5190429" cy="3143272"/>
          </a:xfrm>
          <a:prstGeom prst="round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рямоугольник 1"/>
          <p:cNvSpPr>
            <a:spLocks noChangeArrowheads="1"/>
          </p:cNvSpPr>
          <p:nvPr/>
        </p:nvSpPr>
        <p:spPr bwMode="auto">
          <a:xfrm>
            <a:off x="285750" y="142875"/>
            <a:ext cx="842962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 u="sng">
                <a:solidFill>
                  <a:srgbClr val="0070C0"/>
                </a:solidFill>
              </a:rPr>
              <a:t>Цветы </a:t>
            </a:r>
            <a:r>
              <a:rPr lang="ru-RU">
                <a:solidFill>
                  <a:srgbClr val="0070C0"/>
                </a:solidFill>
              </a:rPr>
              <a:t>– это уникальный живой подарок, который может хранить в себе Вашу любовь и теплоту. С открытием цветочной фирмы «</a:t>
            </a:r>
            <a:r>
              <a:rPr lang="en-US">
                <a:solidFill>
                  <a:srgbClr val="0070C0"/>
                </a:solidFill>
              </a:rPr>
              <a:t>LOTUS</a:t>
            </a:r>
            <a:r>
              <a:rPr lang="ru-RU">
                <a:solidFill>
                  <a:srgbClr val="0070C0"/>
                </a:solidFill>
              </a:rPr>
              <a:t>» у Вас появилась возможность поздравить своих любимых, друзей, знакомых, а также партнеров по работе и бизнесу. С нами Вы можете доставить радость окружающим Вас людям, которые, несомненно, запомнят такой момент.</a:t>
            </a:r>
          </a:p>
        </p:txBody>
      </p:sp>
      <p:pic>
        <p:nvPicPr>
          <p:cNvPr id="3075" name="Picture 3" descr="C:\Users\Администратор\Desktop\b5b56b2ae93d3dc958cf0c21c9383b18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1785938"/>
            <a:ext cx="7286625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ChangeArrowheads="1"/>
          </p:cNvSpPr>
          <p:nvPr/>
        </p:nvSpPr>
        <p:spPr bwMode="auto">
          <a:xfrm>
            <a:off x="357188" y="142875"/>
            <a:ext cx="8286750" cy="607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eaLnBrk="0" hangingPunct="0">
              <a:defRPr/>
            </a:pPr>
            <a:r>
              <a:rPr lang="ru-RU" sz="2000" b="1" i="1" u="sng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КРАТКАЯ ХАРАКТЕРИСТИКА ТОГО, ЧТО НЕОБХОДИМО ДЛЯ РАЗВИТИЯ ЦВЕТОЧНОГО БИЗНЕСА </a:t>
            </a:r>
          </a:p>
          <a:p>
            <a:pPr eaLnBrk="0" hangingPunct="0">
              <a:defRPr/>
            </a:pPr>
            <a:endParaRPr lang="ru-RU" sz="2000" b="1" dirty="0">
              <a:solidFill>
                <a:schemeClr val="accent6">
                  <a:lumMod val="60000"/>
                  <a:lumOff val="40000"/>
                </a:schemeClr>
              </a:solidFill>
              <a:latin typeface="Helvetica"/>
            </a:endParaRPr>
          </a:p>
          <a:p>
            <a:pPr eaLnBrk="0" hangingPunct="0">
              <a:buFontTx/>
              <a:buChar char="•"/>
              <a:defRPr/>
            </a:pPr>
            <a:r>
              <a:rPr lang="ru-RU" sz="8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 </a:t>
            </a: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для начала желательно получить базовое образование в области цветочного бизнеса: например, </a:t>
            </a:r>
          </a:p>
          <a:p>
            <a:pPr eaLnBrk="0" hangingPunct="0">
              <a:buFontTx/>
              <a:buChar char="•"/>
              <a:defRPr/>
            </a:pP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записаться на курсы флористов. Также нужно читать специализированную литературу, не </a:t>
            </a:r>
          </a:p>
          <a:p>
            <a:pPr eaLnBrk="0" hangingPunct="0">
              <a:buFontTx/>
              <a:buChar char="•"/>
              <a:defRPr/>
            </a:pP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забывать об отслеживании новостей в интернете, чтобы быть в курсе событий и разбираться </a:t>
            </a:r>
          </a:p>
          <a:p>
            <a:pPr eaLnBrk="0" hangingPunct="0">
              <a:buFontTx/>
              <a:buChar char="•"/>
              <a:defRPr/>
            </a:pP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в современных тенденциях;</a:t>
            </a:r>
          </a:p>
          <a:p>
            <a:pPr eaLnBrk="0" hangingPunct="0">
              <a:buFontTx/>
              <a:buChar char="•"/>
              <a:defRPr/>
            </a:pP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- регистрация бизнеса </a:t>
            </a: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–</a:t>
            </a: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 если знаний в данной сфере недостаточно, можно обратиться за </a:t>
            </a:r>
          </a:p>
          <a:p>
            <a:pPr eaLnBrk="0" hangingPunct="0">
              <a:buFontTx/>
              <a:buChar char="•"/>
              <a:defRPr/>
            </a:pP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помощью к юридической фирме. Сотрудники такой организации за определенную плату </a:t>
            </a:r>
          </a:p>
          <a:p>
            <a:pPr eaLnBrk="0" hangingPunct="0">
              <a:buFontTx/>
              <a:buChar char="•"/>
              <a:defRPr/>
            </a:pP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предоставят грамотные консультации и помогут подготовить пакет документов;</a:t>
            </a:r>
          </a:p>
          <a:p>
            <a:pPr eaLnBrk="0" hangingPunct="0">
              <a:buFontTx/>
              <a:buChar char="•"/>
              <a:defRPr/>
            </a:pP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- помещение для магазина должно находиться в месте с высокой степенью проходимости,</a:t>
            </a:r>
          </a:p>
          <a:p>
            <a:pPr eaLnBrk="0" hangingPunct="0">
              <a:buFontTx/>
              <a:buChar char="•"/>
              <a:defRPr/>
            </a:pP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 к тому же оно должно быть открытым для обозрения;</a:t>
            </a:r>
            <a:b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</a:b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–</a:t>
            </a: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 приобретение необходимого оснащения, инструментов;</a:t>
            </a:r>
          </a:p>
          <a:p>
            <a:pPr eaLnBrk="0" hangingPunct="0">
              <a:buFontTx/>
              <a:buChar char="•"/>
              <a:defRPr/>
            </a:pP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- выбор поставщиков не менее важный момент. На данном этапе нужно изучить списки </a:t>
            </a:r>
          </a:p>
          <a:p>
            <a:pPr eaLnBrk="0" hangingPunct="0">
              <a:buFontTx/>
              <a:buChar char="•"/>
              <a:defRPr/>
            </a:pP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организаций, у которых можно осуществлять закупку цветов (оранжереи, </a:t>
            </a:r>
            <a:r>
              <a:rPr lang="ru-RU" sz="14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агрохозяйства</a:t>
            </a: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). </a:t>
            </a:r>
          </a:p>
          <a:p>
            <a:pPr eaLnBrk="0" hangingPunct="0">
              <a:buFontTx/>
              <a:buChar char="•"/>
              <a:defRPr/>
            </a:pP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Также следует поинтересоваться качеством продукции, узнать условия поставок и поискать </a:t>
            </a:r>
          </a:p>
          <a:p>
            <a:pPr eaLnBrk="0" hangingPunct="0">
              <a:buFontTx/>
              <a:buChar char="•"/>
              <a:defRPr/>
            </a:pP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отзывы о поставщике;</a:t>
            </a:r>
          </a:p>
          <a:p>
            <a:pPr eaLnBrk="0" hangingPunct="0">
              <a:buFontTx/>
              <a:buChar char="•"/>
              <a:defRPr/>
            </a:pP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- оборудование и декоративное оформление магазина. Здесь можно использовать свою </a:t>
            </a:r>
          </a:p>
          <a:p>
            <a:pPr eaLnBrk="0" hangingPunct="0">
              <a:buFontTx/>
              <a:buChar char="•"/>
              <a:defRPr/>
            </a:pP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фантазию и знания, приобретенные на курсах флористов. В обязательном порядке витрина</a:t>
            </a:r>
          </a:p>
          <a:p>
            <a:pPr eaLnBrk="0" hangingPunct="0">
              <a:buFontTx/>
              <a:buChar char="•"/>
              <a:defRPr/>
            </a:pP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 должна быть привлекательной, чтобы проходящие мимо люди захотели зайти в магазин;</a:t>
            </a:r>
          </a:p>
          <a:p>
            <a:pPr eaLnBrk="0" hangingPunct="0">
              <a:buFontTx/>
              <a:buChar char="•"/>
              <a:defRPr/>
            </a:pP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- дополнительные преимущества всегда пригодятся </a:t>
            </a: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–</a:t>
            </a: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 это может быть доставка, создание</a:t>
            </a:r>
          </a:p>
          <a:p>
            <a:pPr eaLnBrk="0" hangingPunct="0">
              <a:buFontTx/>
              <a:buChar char="•"/>
              <a:defRPr/>
            </a:pP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 </a:t>
            </a:r>
            <a:r>
              <a:rPr lang="ru-RU" sz="14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креативных</a:t>
            </a: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 и оригинальных поздравлений. Подобные опции положительно</a:t>
            </a:r>
          </a:p>
          <a:p>
            <a:pPr eaLnBrk="0" hangingPunct="0">
              <a:buFontTx/>
              <a:buChar char="•"/>
              <a:defRPr/>
            </a:pP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 влияют на расширение аудитории покупателей;</a:t>
            </a:r>
          </a:p>
          <a:p>
            <a:pPr eaLnBrk="0" hangingPunct="0">
              <a:buFontTx/>
              <a:buChar char="•"/>
              <a:defRPr/>
            </a:pP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- реклама </a:t>
            </a: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–</a:t>
            </a: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 двигатель торговли. Это правило никто не отменял, потому</a:t>
            </a:r>
          </a:p>
          <a:p>
            <a:pPr eaLnBrk="0" hangingPunct="0">
              <a:buFontTx/>
              <a:buChar char="•"/>
              <a:defRPr/>
            </a:pP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</a:rPr>
              <a:t> что оно чрезвычайно действенное.</a:t>
            </a:r>
            <a:r>
              <a:rPr lang="ru-RU" sz="800" dirty="0">
                <a:solidFill>
                  <a:srgbClr val="000000"/>
                </a:solidFill>
                <a:latin typeface="Helvetica"/>
              </a:rPr>
              <a:t/>
            </a:r>
            <a:br>
              <a:rPr lang="ru-RU" sz="800" dirty="0">
                <a:solidFill>
                  <a:srgbClr val="000000"/>
                </a:solidFill>
                <a:latin typeface="Helvetica"/>
              </a:rPr>
            </a:br>
            <a:r>
              <a:rPr lang="ru-RU" sz="900" dirty="0">
                <a:solidFill>
                  <a:srgbClr val="000000"/>
                </a:solidFill>
                <a:latin typeface="Helvetica"/>
              </a:rPr>
              <a:t/>
            </a:r>
            <a:br>
              <a:rPr lang="ru-RU" sz="900" dirty="0">
                <a:solidFill>
                  <a:srgbClr val="000000"/>
                </a:solidFill>
                <a:latin typeface="Helvetica"/>
              </a:rPr>
            </a:br>
            <a:endParaRPr lang="ru-RU" dirty="0"/>
          </a:p>
        </p:txBody>
      </p:sp>
      <p:pic>
        <p:nvPicPr>
          <p:cNvPr id="4099" name="Picture 3" descr="C:\Users\Администратор\Desktop\040920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3370" y="4861957"/>
            <a:ext cx="2120630" cy="1996043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C:\Users\Администратор\Desktop\3ykJW_TIiu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071546"/>
            <a:ext cx="2690912" cy="2628540"/>
          </a:xfrm>
          <a:prstGeom prst="ellipse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8215338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Риски и выгоды</a:t>
            </a:r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4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проекта:</a:t>
            </a:r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124" name="Rectangle 7"/>
          <p:cNvSpPr>
            <a:spLocks noChangeArrowheads="1"/>
          </p:cNvSpPr>
          <p:nvPr/>
        </p:nvSpPr>
        <p:spPr bwMode="auto">
          <a:xfrm>
            <a:off x="2857500" y="928688"/>
            <a:ext cx="6000750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ru-RU" sz="2000" b="1" i="1" u="sng">
                <a:solidFill>
                  <a:srgbClr val="6B6BCF"/>
                </a:solidFill>
                <a:ea typeface="Times New Roman" pitchFamily="18" charset="0"/>
                <a:cs typeface="Arial" pitchFamily="34" charset="0"/>
              </a:rPr>
              <a:t>Выгоды:</a:t>
            </a:r>
            <a:endParaRPr lang="ru-RU" b="1" i="1" u="sng">
              <a:solidFill>
                <a:srgbClr val="6B6BCF"/>
              </a:solidFill>
              <a:ea typeface="Times New Roman" pitchFamily="18" charset="0"/>
              <a:cs typeface="Arial" pitchFamily="34" charset="0"/>
            </a:endParaRPr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2000">
                <a:solidFill>
                  <a:srgbClr val="6B6BCF"/>
                </a:solidFill>
                <a:ea typeface="Times New Roman" pitchFamily="18" charset="0"/>
                <a:cs typeface="Arial" pitchFamily="34" charset="0"/>
              </a:rPr>
              <a:t>для открытия цветочного магазина нужен небольшой капитал, на продукцию можно устанавливать большую наценку, иногда до 300%;</a:t>
            </a:r>
            <a:endParaRPr lang="ru-RU">
              <a:solidFill>
                <a:srgbClr val="6B6BCF"/>
              </a:solidFill>
              <a:ea typeface="Times New Roman" pitchFamily="18" charset="0"/>
              <a:cs typeface="Arial" pitchFamily="34" charset="0"/>
            </a:endParaRPr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2000">
                <a:solidFill>
                  <a:srgbClr val="6B6BCF"/>
                </a:solidFill>
                <a:ea typeface="Times New Roman" pitchFamily="18" charset="0"/>
                <a:cs typeface="Arial" pitchFamily="34" charset="0"/>
              </a:rPr>
              <a:t>цветочный бизнес приносит хорошую прибыль, если открыть несколько магазинов.</a:t>
            </a:r>
            <a:endParaRPr lang="ru-RU">
              <a:solidFill>
                <a:srgbClr val="6B6BCF"/>
              </a:solidFill>
              <a:ea typeface="Times New Roman" pitchFamily="18" charset="0"/>
              <a:cs typeface="Arial" pitchFamily="34" charset="0"/>
            </a:endParaRPr>
          </a:p>
          <a:p>
            <a:pPr eaLnBrk="0" hangingPunct="0">
              <a:tabLst>
                <a:tab pos="457200" algn="l"/>
              </a:tabLst>
            </a:pPr>
            <a:r>
              <a:rPr lang="ru-RU" sz="2000" b="1" i="1" u="sng">
                <a:solidFill>
                  <a:srgbClr val="6B6BCF"/>
                </a:solidFill>
                <a:ea typeface="Times New Roman" pitchFamily="18" charset="0"/>
                <a:cs typeface="Arial" pitchFamily="34" charset="0"/>
              </a:rPr>
              <a:t>Риски</a:t>
            </a:r>
            <a:r>
              <a:rPr lang="ru-RU" sz="2000" b="1">
                <a:solidFill>
                  <a:srgbClr val="6B6BCF"/>
                </a:solidFill>
                <a:ea typeface="Times New Roman" pitchFamily="18" charset="0"/>
                <a:cs typeface="Arial" pitchFamily="34" charset="0"/>
              </a:rPr>
              <a:t>:</a:t>
            </a:r>
            <a:r>
              <a:rPr lang="ru-RU" sz="2000">
                <a:solidFill>
                  <a:srgbClr val="6B6BCF"/>
                </a:solidFill>
                <a:ea typeface="Times New Roman" pitchFamily="18" charset="0"/>
                <a:cs typeface="Arial" pitchFamily="34" charset="0"/>
              </a:rPr>
              <a:t>	</a:t>
            </a:r>
            <a:endParaRPr lang="ru-RU">
              <a:solidFill>
                <a:srgbClr val="6B6BCF"/>
              </a:solidFill>
              <a:ea typeface="Times New Roman" pitchFamily="18" charset="0"/>
              <a:cs typeface="Arial" pitchFamily="34" charset="0"/>
            </a:endParaRPr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2000">
                <a:solidFill>
                  <a:srgbClr val="6B6BCF"/>
                </a:solidFill>
                <a:ea typeface="Times New Roman" pitchFamily="18" charset="0"/>
                <a:cs typeface="Arial" pitchFamily="34" charset="0"/>
              </a:rPr>
              <a:t>цветы относятся к скоропортящемуся товару,</a:t>
            </a:r>
            <a:endParaRPr lang="ru-RU">
              <a:solidFill>
                <a:srgbClr val="6B6BCF"/>
              </a:solidFill>
              <a:ea typeface="Times New Roman" pitchFamily="18" charset="0"/>
              <a:cs typeface="Arial" pitchFamily="34" charset="0"/>
            </a:endParaRPr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2000">
                <a:solidFill>
                  <a:srgbClr val="6B6BCF"/>
                </a:solidFill>
                <a:ea typeface="Times New Roman" pitchFamily="18" charset="0"/>
                <a:cs typeface="Arial" pitchFamily="34" charset="0"/>
              </a:rPr>
              <a:t>возможно получение бракованного товара (сломанные цветы),</a:t>
            </a:r>
            <a:endParaRPr lang="ru-RU">
              <a:solidFill>
                <a:srgbClr val="6B6BCF"/>
              </a:solidFill>
              <a:ea typeface="Times New Roman" pitchFamily="18" charset="0"/>
              <a:cs typeface="Arial" pitchFamily="34" charset="0"/>
            </a:endParaRPr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2000">
                <a:solidFill>
                  <a:srgbClr val="6B6BCF"/>
                </a:solidFill>
                <a:ea typeface="Times New Roman" pitchFamily="18" charset="0"/>
                <a:cs typeface="Arial" pitchFamily="34" charset="0"/>
              </a:rPr>
              <a:t>бизнес носит цикличный характер,</a:t>
            </a:r>
            <a:endParaRPr lang="ru-RU">
              <a:solidFill>
                <a:srgbClr val="6B6BCF"/>
              </a:solidFill>
              <a:ea typeface="Times New Roman" pitchFamily="18" charset="0"/>
              <a:cs typeface="Arial" pitchFamily="34" charset="0"/>
            </a:endParaRPr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2000">
                <a:solidFill>
                  <a:srgbClr val="6B6BCF"/>
                </a:solidFill>
                <a:ea typeface="Times New Roman" pitchFamily="18" charset="0"/>
                <a:cs typeface="Arial" pitchFamily="34" charset="0"/>
              </a:rPr>
              <a:t>цветы не всегда хорошо продаются.</a:t>
            </a:r>
            <a:endParaRPr lang="ru-RU">
              <a:solidFill>
                <a:srgbClr val="6B6BCF"/>
              </a:solidFill>
              <a:ea typeface="Times New Roman" pitchFamily="18" charset="0"/>
              <a:cs typeface="Arial" pitchFamily="34" charset="0"/>
            </a:endParaRPr>
          </a:p>
          <a:p>
            <a:pPr eaLnBrk="0" hangingPunct="0">
              <a:tabLst>
                <a:tab pos="457200" algn="l"/>
              </a:tabLst>
            </a:pPr>
            <a:r>
              <a:rPr lang="ru-RU" sz="2000">
                <a:solidFill>
                  <a:srgbClr val="6B6BCF"/>
                </a:solidFill>
                <a:ea typeface="Times New Roman" pitchFamily="18" charset="0"/>
                <a:cs typeface="Arial" pitchFamily="34" charset="0"/>
              </a:rPr>
              <a:t>Для тех, кто занимается цветочным бизнесом, важно знать десять способов реанимации цветов, которым не учат, к сожалению, на курсах флористов.</a:t>
            </a:r>
            <a:endParaRPr lang="ru-RU">
              <a:solidFill>
                <a:srgbClr val="6B6BCF"/>
              </a:solidFill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5" name="Picture 59" descr="C:\Users\Администратор\Desktop\Skazochnaya-stran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929066"/>
            <a:ext cx="2428892" cy="2428892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рямоугольник 1"/>
          <p:cNvSpPr>
            <a:spLocks noChangeArrowheads="1"/>
          </p:cNvSpPr>
          <p:nvPr/>
        </p:nvSpPr>
        <p:spPr bwMode="auto">
          <a:xfrm>
            <a:off x="2786063" y="142875"/>
            <a:ext cx="5857875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 </a:t>
            </a:r>
            <a:r>
              <a:rPr lang="ru-RU" b="1" i="1" u="sng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Порог входа </a:t>
            </a: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— от 600 000 руб. до 2 млн. руб. соответственно. Окупиться такой бизнес может как в течение 7-8 месяцев, так и через 2 года — в зависимости от формата </a:t>
            </a:r>
            <a:r>
              <a:rPr lang="ru-RU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ритейла</a:t>
            </a: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и расположения торговой точки.</a:t>
            </a:r>
          </a:p>
        </p:txBody>
      </p:sp>
      <p:pic>
        <p:nvPicPr>
          <p:cNvPr id="6147" name="Picture 2" descr="C:\Users\Администратор\Desktop\217-vostochnaya-no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642938"/>
            <a:ext cx="2617788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3" descr="C:\Users\Администратор\Desktop\21437134226284699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46400" y="2214563"/>
            <a:ext cx="6197600" cy="464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 descr="C:\Users\Администратор\Desktop\mota_ru_2021029-1024x600.jpg"/>
          <p:cNvPicPr>
            <a:picLocks noChangeAspect="1" noChangeArrowheads="1"/>
          </p:cNvPicPr>
          <p:nvPr/>
        </p:nvPicPr>
        <p:blipFill>
          <a:blip r:embed="rId4" cstate="print"/>
          <a:srcRect l="13904" r="6645"/>
          <a:stretch>
            <a:fillRect/>
          </a:stretch>
        </p:blipFill>
        <p:spPr bwMode="auto">
          <a:xfrm>
            <a:off x="0" y="4357688"/>
            <a:ext cx="2928938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1"/>
          <p:cNvSpPr>
            <a:spLocks noChangeArrowheads="1"/>
          </p:cNvSpPr>
          <p:nvPr/>
        </p:nvSpPr>
        <p:spPr bwMode="auto">
          <a:xfrm>
            <a:off x="785813" y="142875"/>
            <a:ext cx="7858125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В нашей фирме и филиалах - магазинах в продаже имеются  комнатные растения, цветы и сопутствующие им товары (цветочные горшки, удобрения, семена и т.д.), сезонные продукции—рассада, саженцы, луковицы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             </a:t>
            </a:r>
            <a:r>
              <a:rPr lang="ru-RU" sz="3600" i="1" dirty="0">
                <a:solidFill>
                  <a:srgbClr val="FF0000"/>
                </a:solidFill>
              </a:rPr>
              <a:t>Мы осуществляем доставку     	цветов и букетов по всему  			       городу!</a:t>
            </a:r>
            <a:endParaRPr lang="ru-RU" i="1" dirty="0">
              <a:solidFill>
                <a:srgbClr val="FF0000"/>
              </a:solidFill>
            </a:endParaRPr>
          </a:p>
        </p:txBody>
      </p:sp>
      <p:pic>
        <p:nvPicPr>
          <p:cNvPr id="6147" name="Picture 4" descr="C:\Users\Администратор\Desktop\dorosli_dit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8" y="3333750"/>
            <a:ext cx="5643562" cy="352425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5" descr="C:\Users\Администратор\Desktop\img343488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14752"/>
            <a:ext cx="3311525" cy="2073275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1"/>
          <p:cNvSpPr>
            <a:spLocks noChangeArrowheads="1"/>
          </p:cNvSpPr>
          <p:nvPr/>
        </p:nvSpPr>
        <p:spPr bwMode="auto">
          <a:xfrm>
            <a:off x="2000250" y="142875"/>
            <a:ext cx="7143750" cy="406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dirty="0"/>
              <a:t> </a:t>
            </a:r>
            <a:r>
              <a:rPr lang="ru-RU" sz="2000" b="1" i="1" u="sng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Наши магазины предлагают следующие услуги:</a:t>
            </a:r>
          </a:p>
          <a:p>
            <a:pPr>
              <a:defRPr/>
            </a:pPr>
            <a:r>
              <a:rPr lang="ru-RU" sz="1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</a:p>
          <a:p>
            <a:pPr>
              <a:buFontTx/>
              <a:buChar char="-"/>
              <a:defRPr/>
            </a:pP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Подарочная флористика (букеты, корзины)</a:t>
            </a:r>
          </a:p>
          <a:p>
            <a:pPr>
              <a:buFontTx/>
              <a:buChar char="-"/>
              <a:defRPr/>
            </a:pP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Свадебная флористика (букеты невесты, бутоньерки, украшения для машин)</a:t>
            </a:r>
          </a:p>
          <a:p>
            <a:pPr>
              <a:buFontTx/>
              <a:buChar char="-"/>
              <a:defRPr/>
            </a:pP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Упаковка подарков</a:t>
            </a:r>
          </a:p>
          <a:p>
            <a:pPr>
              <a:buFontTx/>
              <a:buChar char="-"/>
              <a:defRPr/>
            </a:pP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В наличии и под заказ , цветочные горшки, вазы (керамика, пластик, стекло), сувениры</a:t>
            </a:r>
          </a:p>
          <a:p>
            <a:pPr>
              <a:buFontTx/>
              <a:buChar char="-"/>
              <a:defRPr/>
            </a:pP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Собственная служба доставки цветов по городу </a:t>
            </a:r>
          </a:p>
          <a:p>
            <a:pPr>
              <a:defRPr/>
            </a:pP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С нами Вы всегда будете чувствовать себя, как дома. У нас индивидуальный подход к каждому клиенту. Быстрое и качественное выполнение заказов. Вежливый и приветливый персонал, который всегда будет рад Вам помочь.</a:t>
            </a:r>
          </a:p>
        </p:txBody>
      </p:sp>
      <p:pic>
        <p:nvPicPr>
          <p:cNvPr id="8195" name="Picture 3" descr="C:\Users\Администратор\Desktop\thumb_photo_7_resize_700_700.jpg"/>
          <p:cNvPicPr>
            <a:picLocks noChangeAspect="1" noChangeArrowheads="1"/>
          </p:cNvPicPr>
          <p:nvPr/>
        </p:nvPicPr>
        <p:blipFill>
          <a:blip r:embed="rId2" cstate="print"/>
          <a:srcRect t="10297" r="15930" b="9042"/>
          <a:stretch>
            <a:fillRect/>
          </a:stretch>
        </p:blipFill>
        <p:spPr bwMode="auto">
          <a:xfrm>
            <a:off x="0" y="1143000"/>
            <a:ext cx="2024063" cy="250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 descr="C:\Users\Администратор\Desktop\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50" y="4214813"/>
            <a:ext cx="2073275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 descr="C:\Users\Администратор\Desktop\EQfiHxrnXC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4254500"/>
            <a:ext cx="2603500" cy="260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рямоугольник 1"/>
          <p:cNvSpPr>
            <a:spLocks noChangeArrowheads="1"/>
          </p:cNvSpPr>
          <p:nvPr/>
        </p:nvSpPr>
        <p:spPr bwMode="auto">
          <a:xfrm>
            <a:off x="2571750" y="0"/>
            <a:ext cx="6000750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i="1" u="sng" dirty="0">
                <a:solidFill>
                  <a:srgbClr val="0099FF"/>
                </a:solidFill>
              </a:rPr>
              <a:t>   </a:t>
            </a:r>
            <a:r>
              <a:rPr lang="ru-RU" b="1" i="1" u="sng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МАРКЕТИНГ И СБЫТ ПРОДУКЦИИ (УСЛУГ) </a:t>
            </a:r>
          </a:p>
          <a:p>
            <a:pPr>
              <a:defRPr/>
            </a:pPr>
            <a:endParaRPr lang="ru-RU" dirty="0"/>
          </a:p>
          <a:p>
            <a:pPr>
              <a:buFont typeface="Arial" pitchFamily="34" charset="0"/>
              <a:buChar char="•"/>
              <a:defRPr/>
            </a:pP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Низкие цены и бесплатная доставка в любую точку города, позволят нам работать со всеми категориями населения нашего города!!!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Опытные флористы воплотят Вашу идею в цветах, вложив частичку своей души в важное для вас событие.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Рождение ребенка, свадьба, день рождение, юбилей, памятные и траурные события. </a:t>
            </a:r>
          </a:p>
          <a:p>
            <a:pPr>
              <a:defRPr/>
            </a:pP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/>
            </a:r>
            <a:b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Да что там, дарите цветы без повода - они всегда несут радость и тепло дарящему и, тем более, принимающему их человеку.</a:t>
            </a:r>
          </a:p>
        </p:txBody>
      </p:sp>
      <p:pic>
        <p:nvPicPr>
          <p:cNvPr id="9219" name="Picture 3" descr="C:\Users\Администратор\Desktop\kak_darit_cvet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00500"/>
            <a:ext cx="2857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 descr="C:\Users\Администратор\Desktop\iStock_000016190452Sm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88" y="4052888"/>
            <a:ext cx="4214812" cy="280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 descr="C:\Users\Администратор\Desktop\024d8c663652eba25a9f80dbd100ca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5" y="285750"/>
            <a:ext cx="24288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2"/>
          <p:cNvSpPr txBox="1">
            <a:spLocks noChangeArrowheads="1"/>
          </p:cNvSpPr>
          <p:nvPr/>
        </p:nvSpPr>
        <p:spPr bwMode="auto">
          <a:xfrm>
            <a:off x="0" y="0"/>
            <a:ext cx="5286375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b="1" u="sng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Затраты на производство</a:t>
            </a:r>
            <a:r>
              <a:rPr lang="ru-RU" sz="2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:</a:t>
            </a:r>
            <a:r>
              <a:rPr lang="ru-RU" sz="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</a:p>
          <a:p>
            <a:pPr>
              <a:defRPr/>
            </a:pPr>
            <a:endParaRPr lang="ru-RU" sz="700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1)Аренда (30 – 70 тыс.) </a:t>
            </a:r>
          </a:p>
          <a:p>
            <a:pPr>
              <a:defRPr/>
            </a:pP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(под офисное помещение и магазин)</a:t>
            </a:r>
            <a:b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2) Оборудование (примерно 200 000 руб.)</a:t>
            </a:r>
            <a:b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3) Персонал (107 000 руб.)</a:t>
            </a:r>
          </a:p>
          <a:p>
            <a:pPr>
              <a:defRPr/>
            </a:pP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4) Реклама и продвижение</a:t>
            </a:r>
          </a:p>
          <a:p>
            <a:pPr>
              <a:defRPr/>
            </a:pP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5) Налоги (20% от прибыли)</a:t>
            </a:r>
          </a:p>
        </p:txBody>
      </p:sp>
      <p:sp>
        <p:nvSpPr>
          <p:cNvPr id="9219" name="Прямоугольник 3"/>
          <p:cNvSpPr>
            <a:spLocks noChangeArrowheads="1"/>
          </p:cNvSpPr>
          <p:nvPr/>
        </p:nvSpPr>
        <p:spPr bwMode="auto">
          <a:xfrm>
            <a:off x="6072188" y="3357563"/>
            <a:ext cx="26384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Список должностей</a:t>
            </a:r>
            <a:r>
              <a:rPr lang="ru-RU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:</a:t>
            </a:r>
          </a:p>
        </p:txBody>
      </p:sp>
      <p:sp>
        <p:nvSpPr>
          <p:cNvPr id="9220" name="Прямоугольник 4"/>
          <p:cNvSpPr>
            <a:spLocks noChangeArrowheads="1"/>
          </p:cNvSpPr>
          <p:nvPr/>
        </p:nvSpPr>
        <p:spPr bwMode="auto">
          <a:xfrm>
            <a:off x="5357813" y="3714750"/>
            <a:ext cx="3786187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400" b="1" u="sng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Руководитель, директор фирмы:</a:t>
            </a:r>
          </a:p>
          <a:p>
            <a:pPr>
              <a:defRPr/>
            </a:pPr>
            <a:r>
              <a:rPr lang="ru-RU" sz="1400" dirty="0"/>
              <a:t>            </a:t>
            </a: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Березанская Н.М.</a:t>
            </a:r>
          </a:p>
          <a:p>
            <a:pPr>
              <a:defRPr/>
            </a:pPr>
            <a:r>
              <a:rPr lang="ru-RU" sz="1400" dirty="0"/>
              <a:t/>
            </a:r>
            <a:br>
              <a:rPr lang="ru-RU" sz="1400" dirty="0"/>
            </a:br>
            <a:r>
              <a:rPr lang="ru-RU" sz="1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 </a:t>
            </a:r>
            <a:r>
              <a:rPr lang="ru-RU" sz="1400" b="1" u="sng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Зам. Главного директора:</a:t>
            </a:r>
          </a:p>
          <a:p>
            <a:pPr>
              <a:defRPr/>
            </a:pPr>
            <a:r>
              <a:rPr lang="ru-RU" sz="1400" dirty="0"/>
              <a:t>              </a:t>
            </a:r>
            <a:r>
              <a:rPr lang="ru-RU" sz="1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Мелешкина И.И.</a:t>
            </a:r>
          </a:p>
        </p:txBody>
      </p:sp>
      <p:sp>
        <p:nvSpPr>
          <p:cNvPr id="10245" name="Rectangle 9"/>
          <p:cNvSpPr>
            <a:spLocks noChangeArrowheads="1"/>
          </p:cNvSpPr>
          <p:nvPr/>
        </p:nvSpPr>
        <p:spPr bwMode="auto">
          <a:xfrm>
            <a:off x="5715000" y="4857750"/>
            <a:ext cx="2714625" cy="166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pPr eaLnBrk="0" hangingPunct="0">
              <a:tabLst>
                <a:tab pos="457200" algn="l"/>
              </a:tabLst>
            </a:pPr>
            <a:r>
              <a:rPr lang="ru-RU" sz="1400" b="1" u="sng">
                <a:solidFill>
                  <a:srgbClr val="6B6BCF"/>
                </a:solidFill>
                <a:ea typeface="Times New Roman" pitchFamily="18" charset="0"/>
                <a:cs typeface="Arial" pitchFamily="34" charset="0"/>
              </a:rPr>
              <a:t>Флорист</a:t>
            </a:r>
            <a:r>
              <a:rPr lang="ru-RU" sz="1600" b="1">
                <a:solidFill>
                  <a:srgbClr val="6B6BCF"/>
                </a:solidFill>
                <a:ea typeface="Times New Roman" pitchFamily="18" charset="0"/>
                <a:cs typeface="Arial" pitchFamily="34" charset="0"/>
              </a:rPr>
              <a:t> :</a:t>
            </a:r>
          </a:p>
          <a:p>
            <a:pPr eaLnBrk="0" hangingPunct="0">
              <a:tabLst>
                <a:tab pos="457200" algn="l"/>
              </a:tabLst>
            </a:pPr>
            <a:r>
              <a:rPr lang="ru-RU" sz="1600">
                <a:ea typeface="Times New Roman" pitchFamily="18" charset="0"/>
                <a:cs typeface="Arial" pitchFamily="34" charset="0"/>
              </a:rPr>
              <a:t>	  </a:t>
            </a:r>
            <a:r>
              <a:rPr lang="ru-RU" sz="1600">
                <a:solidFill>
                  <a:srgbClr val="6B6BCF"/>
                </a:solidFill>
                <a:ea typeface="Times New Roman" pitchFamily="18" charset="0"/>
                <a:cs typeface="Arial" pitchFamily="34" charset="0"/>
              </a:rPr>
              <a:t>Асхадеева Я.В</a:t>
            </a:r>
            <a:endParaRPr lang="ru-RU" sz="1000">
              <a:solidFill>
                <a:srgbClr val="6B6BCF"/>
              </a:solidFill>
              <a:ea typeface="Times New Roman" pitchFamily="18" charset="0"/>
              <a:cs typeface="Arial" pitchFamily="34" charset="0"/>
            </a:endParaRPr>
          </a:p>
          <a:p>
            <a:pPr eaLnBrk="0" hangingPunct="0">
              <a:tabLst>
                <a:tab pos="457200" algn="l"/>
              </a:tabLst>
            </a:pPr>
            <a:endParaRPr lang="ru-RU" sz="900">
              <a:solidFill>
                <a:srgbClr val="6B6BCF"/>
              </a:solidFill>
              <a:ea typeface="Times New Roman" pitchFamily="18" charset="0"/>
              <a:cs typeface="Arial" pitchFamily="34" charset="0"/>
            </a:endParaRPr>
          </a:p>
          <a:p>
            <a:pPr eaLnBrk="0" hangingPunct="0">
              <a:tabLst>
                <a:tab pos="457200" algn="l"/>
              </a:tabLst>
            </a:pPr>
            <a:r>
              <a:rPr lang="ru-RU" sz="1600" b="1">
                <a:solidFill>
                  <a:srgbClr val="6B6BCF"/>
                </a:solidFill>
                <a:ea typeface="Times New Roman" pitchFamily="18" charset="0"/>
                <a:cs typeface="Arial" pitchFamily="34" charset="0"/>
              </a:rPr>
              <a:t>курьер-грузчик  </a:t>
            </a:r>
            <a:endParaRPr lang="ru-RU" sz="2400" b="1">
              <a:solidFill>
                <a:srgbClr val="6B6BCF"/>
              </a:solidFill>
              <a:ea typeface="Times New Roman" pitchFamily="18" charset="0"/>
              <a:cs typeface="Arial" pitchFamily="34" charset="0"/>
            </a:endParaRPr>
          </a:p>
          <a:p>
            <a:pPr eaLnBrk="0" hangingPunct="0">
              <a:tabLst>
                <a:tab pos="457200" algn="l"/>
              </a:tabLst>
            </a:pPr>
            <a:r>
              <a:rPr lang="ru-RU" sz="1600" b="1">
                <a:solidFill>
                  <a:srgbClr val="6B6BCF"/>
                </a:solidFill>
                <a:ea typeface="Times New Roman" pitchFamily="18" charset="0"/>
                <a:cs typeface="Arial" pitchFamily="34" charset="0"/>
              </a:rPr>
              <a:t>уборщица </a:t>
            </a:r>
          </a:p>
          <a:p>
            <a:pPr eaLnBrk="0" hangingPunct="0">
              <a:tabLst>
                <a:tab pos="457200" algn="l"/>
              </a:tabLst>
            </a:pPr>
            <a:r>
              <a:rPr lang="ru-RU" sz="1600" b="1">
                <a:solidFill>
                  <a:srgbClr val="6B6BCF"/>
                </a:solidFill>
                <a:ea typeface="Times New Roman" pitchFamily="18" charset="0"/>
                <a:cs typeface="Arial" pitchFamily="34" charset="0"/>
              </a:rPr>
              <a:t>Бухгалтер </a:t>
            </a:r>
          </a:p>
          <a:p>
            <a:pPr eaLnBrk="0" hangingPunct="0">
              <a:tabLst>
                <a:tab pos="457200" algn="l"/>
              </a:tabLst>
            </a:pPr>
            <a:r>
              <a:rPr lang="ru-RU" sz="1600" b="1">
                <a:solidFill>
                  <a:srgbClr val="6B6BCF"/>
                </a:solidFill>
                <a:ea typeface="Times New Roman" pitchFamily="18" charset="0"/>
                <a:cs typeface="Arial" pitchFamily="34" charset="0"/>
              </a:rPr>
              <a:t>продавец</a:t>
            </a:r>
            <a:endParaRPr lang="ru-RU" sz="2400" b="1">
              <a:solidFill>
                <a:srgbClr val="6B6BCF"/>
              </a:solidFill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0246" name="Рисунок 11" descr="n2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38475"/>
            <a:ext cx="5214938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Рисунок 12" descr="цветы-розы-цветочный-ларек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38750" y="214313"/>
            <a:ext cx="3905250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2786063" y="714375"/>
            <a:ext cx="6072187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>
              <a:buFont typeface="Wingdings" pitchFamily="2" charset="2"/>
              <a:buChar char="v"/>
              <a:defRPr/>
            </a:pP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холодильная камера для хранения продукции;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тепловая завеса для сохранения тепла в помещении в зимнее время, что для магазина цветов необходимо;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кондиционер для поддержания и регулировки температуры помещения;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рабочий стол флориста и флористическая стойка;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стеллажи для сопутствующих товаров;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вазоны, вёдра;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кассовый аппарат и компьютер.</a:t>
            </a:r>
          </a:p>
          <a:p>
            <a:pPr eaLnBrk="0" hangingPunct="0">
              <a:defRPr/>
            </a:pPr>
            <a:r>
              <a:rPr lang="ru-RU" dirty="0">
                <a:solidFill>
                  <a:srgbClr val="000000"/>
                </a:solidFill>
                <a:latin typeface="Helvetica"/>
              </a:rPr>
              <a:t/>
            </a:r>
            <a:br>
              <a:rPr lang="ru-RU" dirty="0">
                <a:solidFill>
                  <a:srgbClr val="000000"/>
                </a:solidFill>
                <a:latin typeface="Helvetica"/>
              </a:rPr>
            </a:br>
            <a:r>
              <a:rPr lang="ru-RU" sz="900" dirty="0">
                <a:solidFill>
                  <a:srgbClr val="000000"/>
                </a:solidFill>
                <a:latin typeface="Helvetica"/>
              </a:rPr>
              <a:t/>
            </a:r>
            <a:br>
              <a:rPr lang="ru-RU" sz="900" dirty="0">
                <a:solidFill>
                  <a:srgbClr val="000000"/>
                </a:solidFill>
                <a:latin typeface="Helvetica"/>
              </a:rPr>
            </a:br>
            <a:r>
              <a:rPr lang="ru-RU" sz="900" dirty="0">
                <a:solidFill>
                  <a:srgbClr val="000000"/>
                </a:solidFill>
                <a:latin typeface="Helvetica"/>
              </a:rPr>
              <a:t/>
            </a:r>
            <a:br>
              <a:rPr lang="ru-RU" sz="900" dirty="0">
                <a:solidFill>
                  <a:srgbClr val="000000"/>
                </a:solidFill>
                <a:latin typeface="Helvetica"/>
              </a:rPr>
            </a:br>
            <a:endParaRPr lang="ru-RU" dirty="0"/>
          </a:p>
        </p:txBody>
      </p:sp>
      <p:sp>
        <p:nvSpPr>
          <p:cNvPr id="10243" name="Прямоугольник 3"/>
          <p:cNvSpPr>
            <a:spLocks noChangeArrowheads="1"/>
          </p:cNvSpPr>
          <p:nvPr/>
        </p:nvSpPr>
        <p:spPr bwMode="auto">
          <a:xfrm>
            <a:off x="3929063" y="4000500"/>
            <a:ext cx="5214937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i="1" u="sng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О поставках  </a:t>
            </a: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можно договориться с цветочной оранжереей. А  чтобы наши риски были минимальными, лучше заключить сделку такого плана: мы оплачиваем цветы, которые были реализованы, а непроданный товар возвращается поставщику.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571604" y="0"/>
            <a:ext cx="418999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Оборудование:</a:t>
            </a:r>
          </a:p>
        </p:txBody>
      </p:sp>
      <p:pic>
        <p:nvPicPr>
          <p:cNvPr id="8" name="Рисунок 7" descr="fo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3643314"/>
            <a:ext cx="3810027" cy="2857520"/>
          </a:xfrm>
          <a:prstGeom prst="roundRect">
            <a:avLst/>
          </a:prstGeom>
        </p:spPr>
      </p:pic>
      <p:pic>
        <p:nvPicPr>
          <p:cNvPr id="9" name="Рисунок 8" descr="lH6BoXD31C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642918"/>
            <a:ext cx="2306359" cy="2786082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"/>
          <p:cNvSpPr txBox="1">
            <a:spLocks noChangeArrowheads="1"/>
          </p:cNvSpPr>
          <p:nvPr/>
        </p:nvSpPr>
        <p:spPr bwMode="auto">
          <a:xfrm>
            <a:off x="0" y="0"/>
            <a:ext cx="87217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solidFill>
                  <a:srgbClr val="0070C0"/>
                </a:solidFill>
              </a:rPr>
              <a:t>Мы планируем открывать филиалы магазинов в крупных </a:t>
            </a:r>
          </a:p>
          <a:p>
            <a:r>
              <a:rPr lang="ru-RU" sz="2400" i="1">
                <a:solidFill>
                  <a:srgbClr val="0070C0"/>
                </a:solidFill>
              </a:rPr>
              <a:t>ТРЦ города Екатеринбурга.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2786063"/>
          <a:ext cx="3929063" cy="2493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3031"/>
                <a:gridCol w="1466032"/>
              </a:tblGrid>
              <a:tr h="3707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rPr>
                        <a:t>Директор фирмы: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r>
                        <a:rPr lang="ru-RU" sz="1800" baseline="0" dirty="0" smtClean="0">
                          <a:solidFill>
                            <a:srgbClr val="0070C0"/>
                          </a:solidFill>
                        </a:rPr>
                        <a:t>25 000 р.</a:t>
                      </a:r>
                      <a:endParaRPr lang="ru-RU" sz="1800" dirty="0">
                        <a:solidFill>
                          <a:srgbClr val="0070C0"/>
                        </a:solidFill>
                      </a:endParaRPr>
                    </a:p>
                  </a:txBody>
                  <a:tcPr marT="45714" marB="45714"/>
                </a:tc>
              </a:tr>
              <a:tr h="639998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rPr>
                        <a:t>Зам. Главного директора</a:t>
                      </a:r>
                      <a:endParaRPr lang="ru-RU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70C0"/>
                          </a:solidFill>
                        </a:rPr>
                        <a:t>20</a:t>
                      </a:r>
                      <a:r>
                        <a:rPr lang="ru-RU" sz="1800" baseline="0" dirty="0" smtClean="0">
                          <a:solidFill>
                            <a:srgbClr val="0070C0"/>
                          </a:solidFill>
                        </a:rPr>
                        <a:t> 000 р.</a:t>
                      </a:r>
                      <a:endParaRPr lang="ru-RU" sz="1800" dirty="0">
                        <a:solidFill>
                          <a:srgbClr val="0070C0"/>
                        </a:solidFill>
                      </a:endParaRPr>
                    </a:p>
                  </a:txBody>
                  <a:tcPr marT="45714" marB="45714"/>
                </a:tc>
              </a:tr>
              <a:tr h="370793">
                <a:tc>
                  <a:txBody>
                    <a:bodyPr/>
                    <a:lstStyle/>
                    <a:p>
                      <a:pPr eaLnBrk="0" hangingPunct="0">
                        <a:tabLst>
                          <a:tab pos="457200" algn="l"/>
                        </a:tabLst>
                      </a:pPr>
                      <a:r>
                        <a:rPr lang="ru-RU" sz="1800" b="1" dirty="0" smtClean="0">
                          <a:solidFill>
                            <a:srgbClr val="6B6BCF"/>
                          </a:solidFill>
                          <a:ea typeface="Times New Roman" pitchFamily="18" charset="0"/>
                          <a:cs typeface="Arial" pitchFamily="34" charset="0"/>
                        </a:rPr>
                        <a:t>Флорист </a:t>
                      </a:r>
                      <a:endParaRPr lang="ru-RU" sz="1800" b="1" dirty="0">
                        <a:solidFill>
                          <a:srgbClr val="6B6BCF"/>
                        </a:solidFill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70C0"/>
                          </a:solidFill>
                        </a:rPr>
                        <a:t>15 000 р.</a:t>
                      </a:r>
                      <a:endParaRPr lang="ru-RU" sz="1800" dirty="0">
                        <a:solidFill>
                          <a:srgbClr val="0070C0"/>
                        </a:solidFill>
                      </a:endParaRPr>
                    </a:p>
                  </a:txBody>
                  <a:tcPr marT="45714" marB="45714"/>
                </a:tc>
              </a:tr>
              <a:tr h="370793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6B6BCF"/>
                          </a:solidFill>
                          <a:ea typeface="Times New Roman" pitchFamily="18" charset="0"/>
                          <a:cs typeface="Arial" pitchFamily="34" charset="0"/>
                        </a:rPr>
                        <a:t>бухгалтер</a:t>
                      </a:r>
                      <a:endParaRPr lang="ru-RU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70C0"/>
                          </a:solidFill>
                        </a:rPr>
                        <a:t>17 000 р.</a:t>
                      </a:r>
                      <a:endParaRPr lang="ru-RU" sz="1800" dirty="0">
                        <a:solidFill>
                          <a:srgbClr val="0070C0"/>
                        </a:solidFill>
                      </a:endParaRPr>
                    </a:p>
                  </a:txBody>
                  <a:tcPr marT="45714" marB="45714"/>
                </a:tc>
              </a:tr>
              <a:tr h="3707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6B6BCF"/>
                          </a:solidFill>
                          <a:ea typeface="Times New Roman" pitchFamily="18" charset="0"/>
                          <a:cs typeface="Arial" pitchFamily="34" charset="0"/>
                        </a:rPr>
                        <a:t>курьер-грузчик  </a:t>
                      </a:r>
                      <a:endParaRPr lang="ru-RU" sz="2800" b="1" dirty="0" smtClean="0">
                        <a:solidFill>
                          <a:srgbClr val="6B6BCF"/>
                        </a:solidFill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70C0"/>
                          </a:solidFill>
                        </a:rPr>
                        <a:t>11 000</a:t>
                      </a:r>
                      <a:r>
                        <a:rPr lang="ru-RU" sz="18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</a:rPr>
                        <a:t>р.</a:t>
                      </a:r>
                      <a:endParaRPr lang="ru-RU" sz="1800" dirty="0">
                        <a:solidFill>
                          <a:srgbClr val="0070C0"/>
                        </a:solidFill>
                      </a:endParaRPr>
                    </a:p>
                  </a:txBody>
                  <a:tcPr marT="45714" marB="45714"/>
                </a:tc>
              </a:tr>
              <a:tr h="3707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6B6BCF"/>
                          </a:solidFill>
                          <a:ea typeface="Times New Roman" pitchFamily="18" charset="0"/>
                          <a:cs typeface="Arial" pitchFamily="34" charset="0"/>
                        </a:rPr>
                        <a:t>продавец 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70C0"/>
                          </a:solidFill>
                        </a:rPr>
                        <a:t>12 500 р.</a:t>
                      </a:r>
                    </a:p>
                  </a:txBody>
                  <a:tcPr marT="45714" marB="45714"/>
                </a:tc>
              </a:tr>
            </a:tbl>
          </a:graphicData>
        </a:graphic>
      </p:graphicFrame>
      <p:sp>
        <p:nvSpPr>
          <p:cNvPr id="12314" name="TextBox 4"/>
          <p:cNvSpPr txBox="1">
            <a:spLocks noChangeArrowheads="1"/>
          </p:cNvSpPr>
          <p:nvPr/>
        </p:nvSpPr>
        <p:spPr bwMode="auto">
          <a:xfrm>
            <a:off x="4143375" y="1428750"/>
            <a:ext cx="43576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i="1" u="sng">
                <a:solidFill>
                  <a:srgbClr val="0070C0"/>
                </a:solidFill>
              </a:rPr>
              <a:t>Бизнес - план.</a:t>
            </a:r>
          </a:p>
        </p:txBody>
      </p:sp>
      <p:sp>
        <p:nvSpPr>
          <p:cNvPr id="12315" name="TextBox 5"/>
          <p:cNvSpPr txBox="1">
            <a:spLocks noChangeArrowheads="1"/>
          </p:cNvSpPr>
          <p:nvPr/>
        </p:nvSpPr>
        <p:spPr bwMode="auto">
          <a:xfrm>
            <a:off x="2000250" y="5572125"/>
            <a:ext cx="31940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solidFill>
                  <a:srgbClr val="0070C0"/>
                </a:solidFill>
              </a:rPr>
              <a:t>Затраты на зарплату </a:t>
            </a:r>
          </a:p>
          <a:p>
            <a:r>
              <a:rPr lang="ru-RU" i="1">
                <a:solidFill>
                  <a:srgbClr val="0070C0"/>
                </a:solidFill>
              </a:rPr>
              <a:t>персоналу: 108, 500тыс. р. 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85750" y="5286375"/>
          <a:ext cx="3357563" cy="365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3010"/>
                <a:gridCol w="2014553"/>
              </a:tblGrid>
              <a:tr h="294164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6B6BCF"/>
                          </a:solidFill>
                          <a:ea typeface="Times New Roman" pitchFamily="18" charset="0"/>
                          <a:cs typeface="Arial" pitchFamily="34" charset="0"/>
                        </a:rPr>
                        <a:t>уборщица</a:t>
                      </a:r>
                      <a:endParaRPr lang="ru-RU" sz="1800" dirty="0"/>
                    </a:p>
                  </a:txBody>
                  <a:tcPr marT="45641" marB="45641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70C0"/>
                          </a:solidFill>
                        </a:rPr>
                        <a:t>8</a:t>
                      </a:r>
                      <a:r>
                        <a:rPr lang="ru-RU" sz="1800" baseline="0" dirty="0" smtClean="0">
                          <a:solidFill>
                            <a:srgbClr val="0070C0"/>
                          </a:solidFill>
                        </a:rPr>
                        <a:t> 000 р.</a:t>
                      </a:r>
                      <a:endParaRPr lang="ru-RU" sz="1800" dirty="0">
                        <a:solidFill>
                          <a:srgbClr val="0070C0"/>
                        </a:solidFill>
                      </a:endParaRPr>
                    </a:p>
                  </a:txBody>
                  <a:tcPr marT="45641" marB="45641"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000500" y="3143250"/>
          <a:ext cx="5024438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7985"/>
                <a:gridCol w="1976453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Оборудование 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200 000</a:t>
                      </a:r>
                      <a:r>
                        <a:rPr lang="ru-RU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р.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Аренда под офис,</a:t>
                      </a:r>
                      <a:r>
                        <a:rPr lang="ru-RU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магазин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70 000  р.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Реклама и продвижение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100 000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Товар 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aseline="0" dirty="0" smtClean="0">
                          <a:solidFill>
                            <a:srgbClr val="0070C0"/>
                          </a:solidFill>
                        </a:rPr>
                        <a:t>4000 000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Налоги</a:t>
                      </a:r>
                      <a:r>
                        <a:rPr lang="ru-RU" baseline="0" dirty="0" smtClean="0">
                          <a:solidFill>
                            <a:srgbClr val="0070C0"/>
                          </a:solidFill>
                        </a:rPr>
                        <a:t> (в дальнейшем)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20% от прибыли 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344" name="TextBox 10"/>
          <p:cNvSpPr txBox="1">
            <a:spLocks noChangeArrowheads="1"/>
          </p:cNvSpPr>
          <p:nvPr/>
        </p:nvSpPr>
        <p:spPr bwMode="auto">
          <a:xfrm>
            <a:off x="5286375" y="2500313"/>
            <a:ext cx="38576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i="1" u="sng">
                <a:solidFill>
                  <a:srgbClr val="0070C0"/>
                </a:solidFill>
              </a:rPr>
              <a:t>начальный вклад: 880 000 р.</a:t>
            </a:r>
          </a:p>
        </p:txBody>
      </p:sp>
      <p:pic>
        <p:nvPicPr>
          <p:cNvPr id="12345" name="Picture 57" descr="C:\Users\Администратор\Desktop\d1dc3cfa93ec483598e2df617a53dc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90092" y="5102708"/>
            <a:ext cx="3453908" cy="1755292"/>
          </a:xfrm>
          <a:prstGeom prst="roundRect">
            <a:avLst/>
          </a:prstGeom>
          <a:noFill/>
        </p:spPr>
      </p:pic>
      <p:pic>
        <p:nvPicPr>
          <p:cNvPr id="12346" name="Picture 58" descr="C:\Users\Администратор\Desktop\111111111111111111111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57232"/>
            <a:ext cx="3335067" cy="1872718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1"/>
          <p:cNvSpPr>
            <a:spLocks noChangeArrowheads="1"/>
          </p:cNvSpPr>
          <p:nvPr/>
        </p:nvSpPr>
        <p:spPr bwMode="auto">
          <a:xfrm>
            <a:off x="4143375" y="285750"/>
            <a:ext cx="45720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Для начала, можно предложить клиентам такой выбор: 5-7 сортов колумбийской розы, 2-3 вида некрупной голландской розы, 4-6 сортов хризантем, ну и, конечно, лилии, герберы, ирисы, тюльпаны и немного зелени. Также в наличии должно быть 5-6 готовых букетов, из которых несколько </a:t>
            </a:r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в красно-белой гамме.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481" name="Picture 1" descr="C:\Users\Администратор\Desktop\81257__flowers_p.jpg"/>
          <p:cNvPicPr>
            <a:picLocks noChangeAspect="1" noChangeArrowheads="1"/>
          </p:cNvPicPr>
          <p:nvPr/>
        </p:nvPicPr>
        <p:blipFill>
          <a:blip r:embed="rId2" cstate="print"/>
          <a:srcRect l="5882" t="2970" r="5108"/>
          <a:stretch>
            <a:fillRect/>
          </a:stretch>
        </p:blipFill>
        <p:spPr bwMode="auto">
          <a:xfrm>
            <a:off x="2848537" y="2852936"/>
            <a:ext cx="6286544" cy="4285768"/>
          </a:xfrm>
          <a:prstGeom prst="roundRect">
            <a:avLst/>
          </a:prstGeom>
          <a:noFill/>
        </p:spPr>
      </p:pic>
      <p:pic>
        <p:nvPicPr>
          <p:cNvPr id="13316" name="Picture 3" descr="C:\Users\Администратор\Desktop\buket_8-800x65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28625" y="0"/>
            <a:ext cx="4953000" cy="402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2501900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Реклама: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43063" y="642938"/>
            <a:ext cx="7643812" cy="16319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itchFamily="2" charset="2"/>
              <a:buChar char="q"/>
              <a:defRPr/>
            </a:pPr>
            <a:r>
              <a:rPr lang="ru-RU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листовки, которые можно класть в почтовые ящики или раздавать на улице прохожим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ru-RU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красивый сайт своего цветочного магазина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ru-RU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выпуск бонусных карт, которые позволяют каждую последующую покупку делать со скидкой</a:t>
            </a:r>
          </a:p>
        </p:txBody>
      </p:sp>
      <p:pic>
        <p:nvPicPr>
          <p:cNvPr id="14340" name="Рисунок 8" descr="kx_O15lxTpY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2928938"/>
            <a:ext cx="8305800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Прямоугольник 1"/>
          <p:cNvSpPr>
            <a:spLocks noChangeArrowheads="1"/>
          </p:cNvSpPr>
          <p:nvPr/>
        </p:nvSpPr>
        <p:spPr bwMode="auto">
          <a:xfrm>
            <a:off x="3786188" y="0"/>
            <a:ext cx="5357812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Главное, как и в любом бизнесе, — считать и анализировать.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>
              <a:defRPr/>
            </a:pP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На рынке свежесрезанных цветов действует комбинированный принцип ценообразования. С одной стороны, цена зависит от издержек, которые, помимо всего прочего, включают таможенные пошлины, затраты на электроэнергию, бензин и даже изменения курса доллара, с другой — от внешних факторов: чем выше спрос, тем выше цена.</a:t>
            </a:r>
          </a:p>
        </p:txBody>
      </p:sp>
      <p:pic>
        <p:nvPicPr>
          <p:cNvPr id="15363" name="Picture 1" descr="C:\Users\Администратор\Desktop\1339873049_401223144_1---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786188" cy="321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2" descr="C:\Users\Администратор\Desktop\532525_artle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3286125"/>
            <a:ext cx="60960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/>
          <p:cNvSpPr txBox="1">
            <a:spLocks noChangeArrowheads="1"/>
          </p:cNvSpPr>
          <p:nvPr/>
        </p:nvSpPr>
        <p:spPr bwMode="auto">
          <a:xfrm>
            <a:off x="1857375" y="0"/>
            <a:ext cx="55721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000" dirty="0"/>
              <a:t> </a:t>
            </a:r>
            <a:r>
              <a:rPr lang="ru-RU" sz="2000" b="1" i="1" u="sng" dirty="0">
                <a:solidFill>
                  <a:srgbClr val="0070C0"/>
                </a:solidFill>
              </a:rPr>
              <a:t>ЭФФЕКТИВНОСТЬ ПРОЕКТА, </a:t>
            </a:r>
            <a:r>
              <a:rPr lang="ru-RU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Низкие цены и бесплатная доставка в любую точку города, позволят нам в ближайшие два года стать самой крупной торговой сетью города</a:t>
            </a: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!</a:t>
            </a:r>
          </a:p>
        </p:txBody>
      </p:sp>
      <p:pic>
        <p:nvPicPr>
          <p:cNvPr id="3" name="Рисунок 2" descr="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130997">
            <a:off x="326958" y="1758371"/>
            <a:ext cx="4000528" cy="2980785"/>
          </a:xfrm>
          <a:prstGeom prst="roundRect">
            <a:avLst/>
          </a:prstGeom>
        </p:spPr>
      </p:pic>
      <p:pic>
        <p:nvPicPr>
          <p:cNvPr id="4" name="Рисунок 3" descr="i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332390">
            <a:off x="4900077" y="2855814"/>
            <a:ext cx="3750871" cy="3071834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00042"/>
            <a:ext cx="9286844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Спасибо за внимание!</a:t>
            </a:r>
          </a:p>
        </p:txBody>
      </p:sp>
      <p:pic>
        <p:nvPicPr>
          <p:cNvPr id="17411" name="Рисунок 4" descr="20138114334411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1714500"/>
            <a:ext cx="8072437" cy="451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547</TotalTime>
  <Words>646</Words>
  <Application>Microsoft Office PowerPoint</Application>
  <PresentationFormat>Экран (4:3)</PresentationFormat>
  <Paragraphs>121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Garamond</vt:lpstr>
      <vt:lpstr>Helvetica</vt:lpstr>
      <vt:lpstr>Times New Roman</vt:lpstr>
      <vt:lpstr>Wingdings</vt:lpstr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SamForum.ws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для презентации</dc:title>
  <dc:creator>Ильдар</dc:creator>
  <cp:lastModifiedBy>1</cp:lastModifiedBy>
  <cp:revision>62</cp:revision>
  <dcterms:created xsi:type="dcterms:W3CDTF">2011-07-01T10:37:39Z</dcterms:created>
  <dcterms:modified xsi:type="dcterms:W3CDTF">2016-05-02T03:35:50Z</dcterms:modified>
</cp:coreProperties>
</file>