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071678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Молоко и его свойства. Блюда из молока.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357290" y="214290"/>
            <a:ext cx="7643834" cy="42862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МКОУ «</a:t>
            </a:r>
            <a:r>
              <a:rPr kumimoji="0" lang="ru-RU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Варгашинская</a:t>
            </a: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средняя</a:t>
            </a:r>
            <a:r>
              <a:rPr kumimoji="0" lang="ru-RU" i="0" u="none" strike="noStrike" kern="1200" cap="small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школа №1</a:t>
            </a: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i="0" u="none" strike="noStrike" kern="1200" cap="sm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72066" y="4357694"/>
            <a:ext cx="3786182" cy="157161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Автор: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cap="small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Предеина</a:t>
            </a:r>
            <a:r>
              <a:rPr lang="ru-RU" cap="small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Ирина Николаевна, учитель </a:t>
            </a:r>
            <a:r>
              <a:rPr lang="en-US" cap="small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cap="small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кв. категории</a:t>
            </a:r>
            <a:endParaRPr kumimoji="0" lang="ru-RU" i="0" u="none" strike="noStrike" kern="1200" cap="sm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rpfishing.ua/images/articles/439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471733" cy="371477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85786" y="214290"/>
            <a:ext cx="7686700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 МОЛОКА</a:t>
            </a:r>
            <a:endParaRPr kumimoji="0" lang="ru-RU" sz="2400" b="0" i="0" strike="noStrike" kern="1200" cap="sm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357826"/>
            <a:ext cx="8001056" cy="128588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ВИТАМИНЫ:</a:t>
            </a: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А, В, В2, РР, С.</a:t>
            </a:r>
          </a:p>
          <a:p>
            <a:pPr>
              <a:spcBef>
                <a:spcPct val="0"/>
              </a:spcBef>
            </a:pPr>
            <a:r>
              <a:rPr lang="ru-RU" b="1" u="sng" cap="small" dirty="0" smtClean="0">
                <a:solidFill>
                  <a:schemeClr val="accent6">
                    <a:lumMod val="75000"/>
                  </a:schemeClr>
                </a:solidFill>
              </a:rPr>
              <a:t>МИНЕРАЛЬНЫЕ ВЕЩЕСТВА:</a:t>
            </a:r>
            <a:r>
              <a:rPr lang="ru-RU" cap="small" dirty="0" smtClean="0">
                <a:solidFill>
                  <a:schemeClr val="tx2"/>
                </a:solidFill>
              </a:rPr>
              <a:t/>
            </a:r>
            <a:br>
              <a:rPr lang="ru-RU" cap="small" dirty="0" smtClean="0">
                <a:solidFill>
                  <a:schemeClr val="tx2"/>
                </a:solidFill>
              </a:rPr>
            </a:br>
            <a:r>
              <a:rPr lang="ru-RU" cap="small" dirty="0" smtClean="0">
                <a:solidFill>
                  <a:schemeClr val="tx2"/>
                </a:solidFill>
              </a:rPr>
              <a:t>кальций, фосфор, железо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14290"/>
            <a:ext cx="8001056" cy="235745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МОЛОЧНЫЕ ПРОДУКТЫ</a:t>
            </a:r>
            <a:r>
              <a:rPr lang="ru-RU" b="1" u="sng" cap="small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СМЕТАНА, КЕФИР, РЯЖЕНКА,</a:t>
            </a:r>
            <a:r>
              <a:rPr kumimoji="0" lang="ru-RU" sz="18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ТВОРОГ, МАСЛО И Т.Д.</a:t>
            </a:r>
            <a:endParaRPr kumimoji="0" lang="ru-RU" sz="18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b="1" u="sng" cap="small" dirty="0" smtClean="0">
                <a:solidFill>
                  <a:schemeClr val="accent6">
                    <a:lumMod val="75000"/>
                  </a:schemeClr>
                </a:solidFill>
              </a:rPr>
              <a:t>МОЛОКО УПОТРЕБЛЯЮТ ОТ:</a:t>
            </a:r>
            <a:r>
              <a:rPr lang="ru-RU" cap="small" dirty="0" smtClean="0">
                <a:solidFill>
                  <a:schemeClr val="tx2"/>
                </a:solidFill>
              </a:rPr>
              <a:t/>
            </a:r>
            <a:br>
              <a:rPr lang="ru-RU" cap="small" dirty="0" smtClean="0">
                <a:solidFill>
                  <a:schemeClr val="tx2"/>
                </a:solidFill>
              </a:rPr>
            </a:br>
            <a:r>
              <a:rPr lang="ru-RU" cap="small" dirty="0" smtClean="0">
                <a:solidFill>
                  <a:schemeClr val="tx2"/>
                </a:solidFill>
              </a:rPr>
              <a:t>КОРОВ, КОЗ, БУЙВОЛИЦ, КОБЫЛИЦ, ВЕРБЛЮДИЦ, САМОК ЯКА И ЗЕБУ.</a:t>
            </a:r>
            <a:r>
              <a:rPr lang="ru-RU" b="1" u="sng" cap="smal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ru-RU" b="1" u="sng" cap="small" dirty="0" smtClean="0">
                <a:solidFill>
                  <a:schemeClr val="accent6">
                    <a:lumMod val="75000"/>
                  </a:schemeClr>
                </a:solidFill>
              </a:rPr>
              <a:t>ВИДЫ МОЛОКА:</a:t>
            </a:r>
            <a:r>
              <a:rPr lang="ru-RU" cap="small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spcBef>
                <a:spcPct val="0"/>
              </a:spcBef>
            </a:pPr>
            <a:endParaRPr lang="ru-RU" cap="small" dirty="0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ЦЕЛЬНОЕ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434" name="Picture 2" descr="http://www.volgograd.ru/accel/content/pic/506461_1329840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263" y="2857496"/>
            <a:ext cx="5790919" cy="3476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357166"/>
            <a:ext cx="2714644" cy="500066"/>
          </a:xfrm>
          <a:prstGeom prst="rect">
            <a:avLst/>
          </a:prstGeom>
        </p:spPr>
        <p:txBody>
          <a:bodyPr vert="horz" anchor="b">
            <a:normAutofit fontScale="900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ПАСТЕРИЗОВАННОЕ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:\Documents and Settings\UserXP\Рабочий стол\Крупы\Молоко\пастеризованное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2990858" cy="3738572"/>
          </a:xfrm>
          <a:prstGeom prst="rect">
            <a:avLst/>
          </a:prstGeom>
          <a:noFill/>
        </p:spPr>
      </p:pic>
      <p:pic>
        <p:nvPicPr>
          <p:cNvPr id="19459" name="Picture 3" descr="C:\Documents and Settings\UserXP\Рабочий стол\Крупы\Молоко\ультрапастеризованное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071546"/>
            <a:ext cx="2405068" cy="3657118"/>
          </a:xfrm>
          <a:prstGeom prst="rect">
            <a:avLst/>
          </a:prstGeom>
          <a:noFill/>
        </p:spPr>
      </p:pic>
      <p:pic>
        <p:nvPicPr>
          <p:cNvPr id="19460" name="Picture 4" descr="C:\Documents and Settings\UserXP\Рабочий стол\Крупы\Молоко\стерилизова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857628"/>
            <a:ext cx="3571900" cy="2678925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071802" y="3143248"/>
            <a:ext cx="2786082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СТЕРИЛИЗОВАННОЕ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00562" y="357166"/>
            <a:ext cx="4429156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УЛЬТРАПАСТЕРИЗОВАННОЕ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357166"/>
            <a:ext cx="2714644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БИО-МОЛОКО</a:t>
            </a:r>
            <a:endParaRPr kumimoji="0" lang="ru-RU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:\Documents and Settings\UserXP\Рабочий стол\Крупы\Молоко\пастеризованное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98439" y="928670"/>
            <a:ext cx="1965420" cy="3738572"/>
          </a:xfrm>
          <a:prstGeom prst="rect">
            <a:avLst/>
          </a:prstGeom>
          <a:noFill/>
        </p:spPr>
      </p:pic>
      <p:pic>
        <p:nvPicPr>
          <p:cNvPr id="19459" name="Picture 3" descr="C:\Documents and Settings\UserXP\Рабочий стол\Крупы\Молоко\ультрапастеризованное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29322" y="1296726"/>
            <a:ext cx="2405068" cy="3206757"/>
          </a:xfrm>
          <a:prstGeom prst="rect">
            <a:avLst/>
          </a:prstGeom>
          <a:noFill/>
        </p:spPr>
      </p:pic>
      <p:pic>
        <p:nvPicPr>
          <p:cNvPr id="19460" name="Picture 4" descr="C:\Documents and Settings\UserXP\Рабочий стол\Крупы\Молоко\стерилизованное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428992" y="3286124"/>
            <a:ext cx="2020040" cy="3250429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000364" y="2786058"/>
            <a:ext cx="2786082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БЕЗЛАКТОЗНОЕ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00562" y="357166"/>
            <a:ext cx="4429156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kumimoji="0" lang="ru-RU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«ДЛЯ ВСЕЙ СЕМЬИ»</a:t>
            </a:r>
            <a:endParaRPr kumimoji="0" lang="ru-RU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:\Documents and Settings\UserXP\Рабочий стол\Крупы\Молоко\стерилизованное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86" y="1285860"/>
            <a:ext cx="2238757" cy="300039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43240" y="2214554"/>
            <a:ext cx="2714644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ТОПЛЁНОЕ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:\Documents and Settings\UserXP\Рабочий стол\Крупы\Молоко\пастеризованное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86116" y="2928934"/>
            <a:ext cx="2272350" cy="3738572"/>
          </a:xfrm>
          <a:prstGeom prst="rect">
            <a:avLst/>
          </a:prstGeom>
          <a:noFill/>
        </p:spPr>
      </p:pic>
      <p:pic>
        <p:nvPicPr>
          <p:cNvPr id="19459" name="Picture 3" descr="C:\Documents and Settings\UserXP\Рабочий стол\Крупы\Молоко\ультрапастеризованное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764816" y="1142985"/>
            <a:ext cx="2450522" cy="3149771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500562" y="357166"/>
            <a:ext cx="4429156" cy="857256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КОНЦЕНТРИРОВАННОЕ</a:t>
            </a:r>
          </a:p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 САХАРОМ</a:t>
            </a:r>
          </a:p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(СГУЩЕНОЕ)</a:t>
            </a:r>
            <a:endParaRPr kumimoji="0" lang="ru-RU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2844" y="142852"/>
            <a:ext cx="4429156" cy="85725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КОНЦЕНТРИРОВАННОЕ</a:t>
            </a:r>
          </a:p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БЕЗ САХАРА</a:t>
            </a:r>
            <a:endParaRPr kumimoji="0" lang="ru-RU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429256" y="357166"/>
            <a:ext cx="2714644" cy="500066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МОЛОЧНЫЙ НАПИТОК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:\Documents and Settings\UserXP\Рабочий стол\Крупы\Молоко\пастеризованное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628" y="1142984"/>
            <a:ext cx="3524276" cy="2643206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143108" y="4929198"/>
            <a:ext cx="4429156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ТЕРМИЗИРОВАННОЕ</a:t>
            </a:r>
            <a:endParaRPr kumimoji="0" lang="ru-RU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4" descr="C:\Documents and Settings\UserXP\Рабочий стол\Крупы\Молоко\стерилизованное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42844" y="1214422"/>
            <a:ext cx="2772496" cy="2678925"/>
          </a:xfrm>
          <a:prstGeom prst="rect">
            <a:avLst/>
          </a:prstGeom>
          <a:noFill/>
        </p:spPr>
      </p:pic>
      <p:pic>
        <p:nvPicPr>
          <p:cNvPr id="13" name="Picture 4" descr="C:\Documents and Settings\UserXP\Рабочий стол\Крупы\Молоко\стерилизованное.jpg"/>
          <p:cNvPicPr>
            <a:picLocks noChangeAspect="1" noChangeArrowheads="1"/>
          </p:cNvPicPr>
          <p:nvPr/>
        </p:nvPicPr>
        <p:blipFill>
          <a:blip r:embed="rId4"/>
          <a:srcRect l="3333" t="3321" r="3333" b="3690"/>
          <a:stretch>
            <a:fillRect/>
          </a:stretch>
        </p:blipFill>
        <p:spPr bwMode="auto">
          <a:xfrm>
            <a:off x="2428860" y="1714488"/>
            <a:ext cx="2000264" cy="2000264"/>
          </a:xfrm>
          <a:prstGeom prst="rect">
            <a:avLst/>
          </a:prstGeom>
          <a:noFill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928662" y="357166"/>
            <a:ext cx="2786082" cy="50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cap="small" dirty="0" smtClean="0">
                <a:solidFill>
                  <a:schemeClr val="tx2"/>
                </a:solidFill>
              </a:rPr>
              <a:t>СУХОЕ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5786" y="214290"/>
            <a:ext cx="7686700" cy="8572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Технология приготовления молочных супов и каш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142984"/>
            <a:ext cx="8001056" cy="228601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400" cap="small" dirty="0" smtClean="0">
                <a:solidFill>
                  <a:schemeClr val="tx2"/>
                </a:solidFill>
              </a:rPr>
              <a:t>   </a:t>
            </a:r>
            <a:r>
              <a:rPr lang="ru-RU" sz="2000" cap="small" dirty="0" smtClean="0">
                <a:solidFill>
                  <a:schemeClr val="tx2"/>
                </a:solidFill>
              </a:rPr>
              <a:t>Вскипятить молоко.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ru-RU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Добавить соль, сахар.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Заложить в молоко крупу, макаронные изделия.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ru-RU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Варить до готовности.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Кашу поставить в духовой шкаф для </a:t>
            </a:r>
            <a:r>
              <a:rPr lang="ru-RU" sz="2000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упревания</a:t>
            </a: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kumimoji="0" lang="ru-RU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3500438"/>
            <a:ext cx="7686700" cy="64294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Требования к качеству готовых блюд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4214818"/>
            <a:ext cx="8001056" cy="228599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342900" indent="-342900">
              <a:spcBef>
                <a:spcPct val="0"/>
              </a:spcBef>
              <a:buAutoNum type="arabicPeriod"/>
            </a:pPr>
            <a:r>
              <a:rPr lang="ru-RU" sz="2400" cap="small" dirty="0" smtClean="0">
                <a:solidFill>
                  <a:schemeClr val="tx2"/>
                </a:solidFill>
              </a:rPr>
              <a:t>   </a:t>
            </a:r>
            <a:r>
              <a:rPr lang="ru-RU" sz="2000" cap="small" dirty="0" smtClean="0">
                <a:solidFill>
                  <a:schemeClr val="tx2"/>
                </a:solidFill>
              </a:rPr>
              <a:t>Форма продуктов, входящих в суп, должна быть сохранена.</a:t>
            </a:r>
          </a:p>
          <a:p>
            <a:pPr marL="514350" indent="-514350">
              <a:spcBef>
                <a:spcPct val="0"/>
              </a:spcBef>
              <a:buAutoNum type="arabicPeriod"/>
            </a:pPr>
            <a:r>
              <a:rPr kumimoji="0" lang="ru-RU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Цвет – белый или кремовый.</a:t>
            </a:r>
          </a:p>
          <a:p>
            <a:pPr marL="514350" indent="-514350">
              <a:spcBef>
                <a:spcPct val="0"/>
              </a:spcBef>
              <a:buAutoNum type="arabicPeriod"/>
            </a:pP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Вкус сладковатый, слабосоленый, без запаха подгорелого молока.</a:t>
            </a:r>
          </a:p>
          <a:p>
            <a:pPr marL="514350" indent="-514350">
              <a:spcBef>
                <a:spcPct val="0"/>
              </a:spcBef>
              <a:buAutoNum type="arabicPeriod"/>
            </a:pP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Подают молочные блюда горячими, с кусочками сливочного масла.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137</Words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Молоко и его свойства. Блюда из молока.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18</cp:revision>
  <dcterms:modified xsi:type="dcterms:W3CDTF">2015-10-29T16:02:34Z</dcterms:modified>
</cp:coreProperties>
</file>